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908" y="982013"/>
            <a:ext cx="8001000" cy="2971801"/>
          </a:xfrm>
        </p:spPr>
        <p:txBody>
          <a:bodyPr>
            <a:noAutofit/>
          </a:bodyPr>
          <a:lstStyle/>
          <a:p>
            <a:r>
              <a:rPr lang="en-US" sz="7700" b="1" dirty="0" smtClean="0">
                <a:latin typeface="Arial Black" panose="020B0A04020102020204" pitchFamily="34" charset="0"/>
              </a:rPr>
              <a:t>Calendars and holidays</a:t>
            </a:r>
            <a:endParaRPr lang="en-US" sz="7700" b="1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08" y="4382591"/>
            <a:ext cx="2561264" cy="213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3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2884" y="373487"/>
            <a:ext cx="10483403" cy="374775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This week we have a day off school – do you know why?</a:t>
            </a:r>
            <a:endParaRPr lang="en-US" sz="48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51" y="3850783"/>
            <a:ext cx="2329321" cy="233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30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279" y="1177462"/>
            <a:ext cx="10251583" cy="1507067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It is Islamic New year </a:t>
            </a:r>
            <a:br>
              <a:rPr lang="en-US" sz="4800" b="1" dirty="0" smtClean="0"/>
            </a:br>
            <a:r>
              <a:rPr lang="en-US" sz="4800" b="1" dirty="0" smtClean="0"/>
              <a:t>(</a:t>
            </a:r>
            <a:r>
              <a:rPr lang="en-US" sz="4800" b="1" dirty="0" err="1" smtClean="0"/>
              <a:t>maal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hijra</a:t>
            </a:r>
            <a:r>
              <a:rPr lang="en-US" sz="4800" b="1" dirty="0" smtClean="0"/>
              <a:t>)</a:t>
            </a:r>
            <a:endParaRPr lang="en-US" sz="4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1" t="4372" r="9684" b="7468"/>
          <a:stretch/>
        </p:blipFill>
        <p:spPr>
          <a:xfrm>
            <a:off x="4481846" y="3090929"/>
            <a:ext cx="2859111" cy="311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52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72921"/>
            <a:ext cx="10842380" cy="50452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How many days are there in a Western calendar year?</a:t>
            </a:r>
          </a:p>
          <a:p>
            <a:endParaRPr lang="en-US" sz="3600" dirty="0"/>
          </a:p>
          <a:p>
            <a:r>
              <a:rPr lang="en-US" sz="3600" b="1" dirty="0" smtClean="0"/>
              <a:t>The Islamic calendar has 12 months but is shorter. </a:t>
            </a:r>
          </a:p>
          <a:p>
            <a:r>
              <a:rPr lang="en-US" sz="3600" b="1" dirty="0" smtClean="0"/>
              <a:t>It is 11 days shorter so it is -------- days.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44543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333" y="479738"/>
            <a:ext cx="10636318" cy="566348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The Islamic calendar is based on the movements/revolutions of the Moon.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Each month of the Islamic calendar officially begins when the lunar crescent is first seen after the new moon.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However, this is not always an exact time because the sky could be cloudy! Many rely on the official announcements as to when each month begins or when certain holidays begin.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088" y="4997003"/>
            <a:ext cx="2708018" cy="171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166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848" y="1149439"/>
            <a:ext cx="10417377" cy="5328634"/>
          </a:xfrm>
        </p:spPr>
        <p:txBody>
          <a:bodyPr/>
          <a:lstStyle/>
          <a:p>
            <a:r>
              <a:rPr lang="en-US" sz="3600" b="1" dirty="0" smtClean="0"/>
              <a:t>Thursday 15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October 2015 is the official day given for Islamic New Year. </a:t>
            </a:r>
          </a:p>
          <a:p>
            <a:endParaRPr lang="en-US" sz="3600" b="1" dirty="0"/>
          </a:p>
          <a:p>
            <a:r>
              <a:rPr lang="en-US" sz="3600" b="1" dirty="0" smtClean="0"/>
              <a:t>If the Islamic calendar moves 11 days forward each year, what date will it be next year?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765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091" y="402465"/>
            <a:ext cx="10494650" cy="6320307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celebration of Islamic New Year (</a:t>
            </a:r>
            <a:r>
              <a:rPr lang="en-US" sz="3200" b="1" dirty="0" err="1" smtClean="0"/>
              <a:t>Hijra</a:t>
            </a:r>
            <a:r>
              <a:rPr lang="en-US" sz="3200" b="1" dirty="0" smtClean="0"/>
              <a:t>) is usually quiet. Muslims gather in mosques for special prayers.</a:t>
            </a:r>
          </a:p>
          <a:p>
            <a:pPr marL="0" indent="0">
              <a:buNone/>
            </a:pPr>
            <a:endParaRPr lang="en-US" sz="3200" b="1" dirty="0" smtClean="0"/>
          </a:p>
          <a:p>
            <a:r>
              <a:rPr lang="en-US" sz="3200" b="1" dirty="0" smtClean="0"/>
              <a:t>A major part of the holiday is the telling of the story of Mohammad’s flight from Medina to Mecca which marked the </a:t>
            </a:r>
            <a:r>
              <a:rPr lang="en-US" sz="3200" b="1" dirty="0" err="1" smtClean="0"/>
              <a:t>Hijra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158" y="234182"/>
            <a:ext cx="1921932" cy="139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50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1491" y="312313"/>
            <a:ext cx="8534400" cy="218618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importance of the lunar crescent is also partly the reason why many majority Muslim countries have the shape in their flags. Do you recognize any of the following?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5" y="2498502"/>
            <a:ext cx="1831848" cy="9204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063" y="3593207"/>
            <a:ext cx="1794800" cy="11991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063" y="5005596"/>
            <a:ext cx="1794800" cy="11991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617" y="4982529"/>
            <a:ext cx="1834896" cy="12222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855" y="2475918"/>
            <a:ext cx="1835658" cy="10947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855" y="3734074"/>
            <a:ext cx="1835658" cy="105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3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117242"/>
          </a:xfrm>
        </p:spPr>
        <p:txBody>
          <a:bodyPr>
            <a:normAutofit/>
          </a:bodyPr>
          <a:lstStyle/>
          <a:p>
            <a:r>
              <a:rPr lang="en-US" b="1" dirty="0" smtClean="0"/>
              <a:t>Take a look at the moon this week and check which stage it’s in.</a:t>
            </a:r>
            <a:endParaRPr lang="en-US" b="1" dirty="0"/>
          </a:p>
        </p:txBody>
      </p:sp>
      <p:pic>
        <p:nvPicPr>
          <p:cNvPr id="4" name="Picture 3" descr="http://www.ducksters.com/science/moon_phas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768" y="1545464"/>
            <a:ext cx="5240226" cy="515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7375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1197</TotalTime>
  <Words>244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Black</vt:lpstr>
      <vt:lpstr>Century Gothic</vt:lpstr>
      <vt:lpstr>Wingdings 3</vt:lpstr>
      <vt:lpstr>Slice</vt:lpstr>
      <vt:lpstr>Calendars and holidays</vt:lpstr>
      <vt:lpstr>This week we have a day off school – do you know why?</vt:lpstr>
      <vt:lpstr>It is Islamic New year  (maal hijra)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Calendars and holidays</dc:title>
  <dc:creator>Nicola Al Marzouqi</dc:creator>
  <cp:lastModifiedBy>Nicola Al Marzouqi</cp:lastModifiedBy>
  <cp:revision>14</cp:revision>
  <dcterms:created xsi:type="dcterms:W3CDTF">2015-10-10T08:50:20Z</dcterms:created>
  <dcterms:modified xsi:type="dcterms:W3CDTF">2015-10-11T04:48:15Z</dcterms:modified>
</cp:coreProperties>
</file>