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2" r:id="rId6"/>
    <p:sldId id="264" r:id="rId7"/>
    <p:sldId id="263" r:id="rId8"/>
    <p:sldId id="265" r:id="rId9"/>
    <p:sldId id="266" r:id="rId10"/>
    <p:sldId id="259" r:id="rId11"/>
    <p:sldId id="261" r:id="rId12"/>
    <p:sldId id="26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ae/url?sa=i&amp;rct=j&amp;q=&amp;esrc=s&amp;frm=1&amp;source=images&amp;cd=&amp;cad=rja&amp;uact=8&amp;ved=0CAcQjRxqFQoTCJzwiKLqycgCFcq6FAod4xUHaQ&amp;url=http://goldenflagpoles.com/about.html&amp;psig=AFQjCNHWPFvTji7vD2bEAJ7udjp-Pj1A_Q&amp;ust=144518241274459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388" y="1603659"/>
            <a:ext cx="7197726" cy="2421464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Social studies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2388" y="4527400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The story so far…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19576" r="64973" b="20941"/>
          <a:stretch/>
        </p:blipFill>
        <p:spPr>
          <a:xfrm>
            <a:off x="4778062" y="508330"/>
            <a:ext cx="1880315" cy="21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11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210" y="164938"/>
            <a:ext cx="423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UAE Timelines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121963"/>
            <a:ext cx="1044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Even though the UAE is a young country, there are still many important dates and events to recognize.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2328408"/>
            <a:ext cx="2498501" cy="1560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2244069"/>
            <a:ext cx="2537532" cy="164475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61397" y="2398204"/>
            <a:ext cx="1403798" cy="99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264275"/>
            <a:ext cx="37219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UAE was born</a:t>
            </a:r>
          </a:p>
          <a:p>
            <a:endParaRPr lang="en-US" sz="2000" dirty="0"/>
          </a:p>
          <a:p>
            <a:r>
              <a:rPr lang="en-US" sz="2000" dirty="0"/>
              <a:t>Oil discovered in Abu Dhabi</a:t>
            </a:r>
          </a:p>
          <a:p>
            <a:endParaRPr lang="en-US" sz="2000" dirty="0"/>
          </a:p>
          <a:p>
            <a:r>
              <a:rPr lang="en-US" sz="2000" dirty="0"/>
              <a:t>Pearl diving is big business</a:t>
            </a:r>
          </a:p>
          <a:p>
            <a:endParaRPr lang="en-US" sz="2000" dirty="0"/>
          </a:p>
          <a:p>
            <a:r>
              <a:rPr lang="en-US" sz="2000" dirty="0"/>
              <a:t>Oil discovered in Dubai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6823" y="4511967"/>
            <a:ext cx="208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was…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55358" y="5885645"/>
            <a:ext cx="349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Use The Key to Dubai book to help if necessary.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4489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689" y="257578"/>
            <a:ext cx="618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Celebrations and Holidays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69" y="1236373"/>
            <a:ext cx="5306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looked at the flag of the UAE and discussed the importance of the flag and its </a:t>
            </a:r>
            <a:r>
              <a:rPr lang="en-US" sz="2400" dirty="0" err="1" smtClean="0"/>
              <a:t>colours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irc_mi" descr="http://goldenflagpoles.com/images/nshape_301121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9" y="2830722"/>
            <a:ext cx="4881091" cy="27947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09387" y="2519919"/>
            <a:ext cx="51944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refers to goodness and agriculture, abundant throughout the country.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White</a:t>
            </a:r>
            <a:r>
              <a:rPr lang="en-US" sz="2400" dirty="0"/>
              <a:t> refers to peace.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chemeClr val="bg1"/>
                </a:solidFill>
              </a:rPr>
              <a:t>Black</a:t>
            </a:r>
            <a:r>
              <a:rPr lang="en-US" sz="2400" dirty="0"/>
              <a:t> refers to courage and power.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refers to power and sovereignty.</a:t>
            </a:r>
          </a:p>
        </p:txBody>
      </p:sp>
    </p:spTree>
    <p:extLst>
      <p:ext uri="{BB962C8B-B14F-4D97-AF65-F5344CB8AC3E}">
        <p14:creationId xmlns:p14="http://schemas.microsoft.com/office/powerpoint/2010/main" val="876405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5301" y="178829"/>
            <a:ext cx="547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Traditions and Values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772" y="1025497"/>
            <a:ext cx="11350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One of the earliest industries from the Emirates started from the sea.</a:t>
            </a:r>
          </a:p>
          <a:p>
            <a:endParaRPr lang="en-US" sz="2400" dirty="0"/>
          </a:p>
          <a:p>
            <a:r>
              <a:rPr lang="en-US" sz="2400" dirty="0"/>
              <a:t>The pearl </a:t>
            </a:r>
            <a:r>
              <a:rPr lang="en-US" sz="2400" dirty="0" smtClean="0"/>
              <a:t>industry </a:t>
            </a:r>
            <a:r>
              <a:rPr lang="en-US" sz="2400" dirty="0"/>
              <a:t>was internationally recognized and many companies from around the world wanted pearls from the Emirates.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093" y="5723414"/>
            <a:ext cx="11539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Although the pearling industry offered potential wealth, it was also very dangerous for the divers, both physically and financially.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r="15067"/>
          <a:stretch/>
        </p:blipFill>
        <p:spPr>
          <a:xfrm>
            <a:off x="725694" y="2718833"/>
            <a:ext cx="2738723" cy="2869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2738949"/>
            <a:ext cx="3065171" cy="2900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43" y="2718833"/>
            <a:ext cx="4076151" cy="28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8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9402" y="2279561"/>
            <a:ext cx="9427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Get ready!</a:t>
            </a:r>
          </a:p>
          <a:p>
            <a:pPr algn="ctr"/>
            <a:endParaRPr lang="en-US" sz="3600" dirty="0">
              <a:latin typeface="Arial Black" panose="020B0A04020102020204" pitchFamily="34" charset="0"/>
            </a:endParaRP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Next week we will have a fun quiz.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67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2281" y="1996225"/>
            <a:ext cx="9285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Let’s have a look at some of the topics we have studied and discussed so far in Social Studies.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36" y="4023976"/>
            <a:ext cx="3128158" cy="21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12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3206" y="437881"/>
            <a:ext cx="4790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The Seven Emirates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1828799"/>
            <a:ext cx="5192533" cy="4133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5645" y="2034862"/>
            <a:ext cx="595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learnt the location and names of the seven Emirates of the UAE.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85645" y="3850783"/>
            <a:ext cx="593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you remember them without looking at the map?</a:t>
            </a:r>
          </a:p>
          <a:p>
            <a:r>
              <a:rPr lang="en-US" sz="2400" dirty="0" smtClean="0"/>
              <a:t>Test your partner.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426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842" y="412124"/>
            <a:ext cx="593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The Sheikhs of the UAE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8200" y="1254270"/>
            <a:ext cx="954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researched the leaders of </a:t>
            </a:r>
            <a:r>
              <a:rPr lang="en-US" sz="2400" dirty="0"/>
              <a:t>each </a:t>
            </a:r>
            <a:r>
              <a:rPr lang="en-US" sz="2400" dirty="0" smtClean="0"/>
              <a:t> Emirate and the leaders of the country.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2034861"/>
            <a:ext cx="2442157" cy="326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 t="3680" r="23831" b="4277"/>
          <a:stretch/>
        </p:blipFill>
        <p:spPr>
          <a:xfrm>
            <a:off x="4013669" y="2034861"/>
            <a:ext cx="2772761" cy="326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40" y="2034861"/>
            <a:ext cx="2524703" cy="325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49" y="5380981"/>
            <a:ext cx="314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Sheikh </a:t>
            </a:r>
            <a:r>
              <a:rPr lang="en-US" b="1" dirty="0" err="1" smtClean="0"/>
              <a:t>Khalifa</a:t>
            </a:r>
            <a:r>
              <a:rPr lang="en-US" b="1" dirty="0" smtClean="0"/>
              <a:t> bin </a:t>
            </a:r>
            <a:r>
              <a:rPr lang="en-US" b="1" dirty="0" err="1" smtClean="0"/>
              <a:t>Zayed</a:t>
            </a:r>
            <a:r>
              <a:rPr lang="en-US" b="1" dirty="0" smtClean="0"/>
              <a:t> Al </a:t>
            </a:r>
            <a:r>
              <a:rPr lang="en-US" b="1" dirty="0" err="1" smtClean="0"/>
              <a:t>Nahyan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29204" y="5361415"/>
            <a:ext cx="354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Sheikh Mohammed bin </a:t>
            </a:r>
            <a:r>
              <a:rPr lang="en-US" b="1" dirty="0"/>
              <a:t>R</a:t>
            </a:r>
            <a:r>
              <a:rPr lang="en-US" b="1" dirty="0" smtClean="0"/>
              <a:t>ashid Al </a:t>
            </a:r>
            <a:r>
              <a:rPr lang="en-US" b="1" dirty="0" err="1" smtClean="0"/>
              <a:t>Maktoum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83529" y="5357125"/>
            <a:ext cx="343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Sheikh </a:t>
            </a:r>
            <a:r>
              <a:rPr lang="en-US" b="1" dirty="0" err="1" smtClean="0"/>
              <a:t>Hamdan</a:t>
            </a:r>
            <a:r>
              <a:rPr lang="en-US" b="1" dirty="0" smtClean="0"/>
              <a:t> bin Mohammed Al </a:t>
            </a:r>
            <a:r>
              <a:rPr lang="en-US" b="1" dirty="0" err="1" smtClean="0"/>
              <a:t>Maktoum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43248" y="6140104"/>
            <a:ext cx="231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Crown Prince of Dubai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0629" y="6140104"/>
            <a:ext cx="425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Vice President, Prime Minister, Ruler of Dubai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641" y="6127226"/>
            <a:ext cx="22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President, Ruler of Abu Dhabi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5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603" y="618186"/>
            <a:ext cx="645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Arabic Literature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831" y="2451975"/>
            <a:ext cx="11080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Nabati poetry has been a feature of life in Arabia since the 16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This poetry is a type of story telling – an important part of Arab and Emirati culture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In some areas it was the only record of historical events.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831" y="1565858"/>
            <a:ext cx="597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studied some examples of Nabati Poetry.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7831" y="5267459"/>
            <a:ext cx="1026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learnt that Sheikh Mohammed is a great poet himself and he has declared 2016 as the year of reading. Have you read any Arabic stories yet?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31" y="3841382"/>
            <a:ext cx="1855497" cy="12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41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455" y="297833"/>
            <a:ext cx="816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Traditional Arabic and Emirati Food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6" y="1625980"/>
            <a:ext cx="3438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you remember the recipe or any of the ingredients for stuffed camel?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42947" y="3267099"/>
            <a:ext cx="3966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 whole lamb</a:t>
            </a:r>
          </a:p>
          <a:p>
            <a:pPr algn="ctr"/>
            <a:r>
              <a:rPr lang="en-US" dirty="0"/>
              <a:t>20 chickens</a:t>
            </a:r>
          </a:p>
          <a:p>
            <a:pPr algn="ctr"/>
            <a:r>
              <a:rPr lang="en-US" dirty="0"/>
              <a:t>60 eggs</a:t>
            </a:r>
          </a:p>
          <a:p>
            <a:pPr algn="ctr"/>
            <a:r>
              <a:rPr lang="en-US" dirty="0"/>
              <a:t>12 kilos of rice</a:t>
            </a:r>
          </a:p>
          <a:p>
            <a:pPr algn="ctr"/>
            <a:r>
              <a:rPr lang="en-US" dirty="0"/>
              <a:t>2 kilos of pine nuts</a:t>
            </a:r>
          </a:p>
          <a:p>
            <a:pPr algn="ctr"/>
            <a:r>
              <a:rPr lang="en-US" dirty="0"/>
              <a:t>2 kilos of almonds</a:t>
            </a:r>
          </a:p>
          <a:p>
            <a:pPr algn="ctr"/>
            <a:r>
              <a:rPr lang="en-US" dirty="0"/>
              <a:t>1 kilo of pistachio nuts</a:t>
            </a:r>
          </a:p>
          <a:p>
            <a:pPr algn="ctr"/>
            <a:r>
              <a:rPr lang="en-US" dirty="0"/>
              <a:t>Salt and pepper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4704" y="5810673"/>
            <a:ext cx="233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camel of course!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99" y="1482079"/>
            <a:ext cx="2872558" cy="2369712"/>
          </a:xfrm>
          <a:prstGeom prst="rect">
            <a:avLst/>
          </a:prstGeom>
        </p:spPr>
      </p:pic>
      <p:pic>
        <p:nvPicPr>
          <p:cNvPr id="8" name="Content Placeholder 1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99" y="4156392"/>
            <a:ext cx="2834890" cy="2299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1892" y="2066770"/>
            <a:ext cx="453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Luqaimat – </a:t>
            </a:r>
            <a:r>
              <a:rPr lang="en-US" sz="2400" dirty="0" smtClean="0"/>
              <a:t>Did you try one of these at the National Day celebrations at school?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31892" y="4595246"/>
            <a:ext cx="408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Fresh </a:t>
            </a:r>
            <a:r>
              <a:rPr lang="en-US" sz="2400" b="1" dirty="0" smtClean="0"/>
              <a:t>dates</a:t>
            </a:r>
            <a:r>
              <a:rPr lang="en-US" sz="2400" dirty="0" smtClean="0"/>
              <a:t> – eaten fresh and dried. Dates have been an integral part of UAE history.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810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056" y="553791"/>
            <a:ext cx="529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The Natural World - 1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245" y="1930499"/>
            <a:ext cx="8590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 looked at where our drinking water comes from.</a:t>
            </a:r>
          </a:p>
          <a:p>
            <a:endParaRPr lang="en-US" sz="2400" dirty="0" smtClean="0"/>
          </a:p>
          <a:p>
            <a:r>
              <a:rPr lang="en-US" sz="2400" dirty="0" smtClean="0"/>
              <a:t>Just </a:t>
            </a:r>
            <a:r>
              <a:rPr lang="en-US" sz="2400" dirty="0"/>
              <a:t>1.2% of Dubai’s water comes from natural ground sources.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4" y="1413547"/>
            <a:ext cx="2343956" cy="3022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6850" y="4772916"/>
            <a:ext cx="6310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Desalination plants convert seawater into 98.8 percent of Dubai’s water supply.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" y="3700981"/>
            <a:ext cx="3869909" cy="25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3" y="1568386"/>
            <a:ext cx="3072865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3879" y="1012287"/>
            <a:ext cx="1001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then looked at the national animal of the UAE – the Arabian Oryx.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63662" y="1782590"/>
            <a:ext cx="7598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many reasons this animal now survives in the desert.</a:t>
            </a:r>
          </a:p>
          <a:p>
            <a:r>
              <a:rPr lang="en-US" sz="2400" dirty="0" smtClean="0"/>
              <a:t>For example, we researched that the </a:t>
            </a:r>
            <a:r>
              <a:rPr lang="en-US" sz="2400" dirty="0"/>
              <a:t>white body </a:t>
            </a:r>
            <a:r>
              <a:rPr lang="en-US" sz="2400" dirty="0" err="1"/>
              <a:t>colour</a:t>
            </a:r>
            <a:r>
              <a:rPr lang="en-US" sz="2400" dirty="0"/>
              <a:t> helps to </a:t>
            </a:r>
            <a:r>
              <a:rPr lang="en-US" sz="2400" b="1" dirty="0"/>
              <a:t>deflect</a:t>
            </a:r>
            <a:r>
              <a:rPr lang="en-US" sz="2400" dirty="0"/>
              <a:t> the sunlight. </a:t>
            </a:r>
          </a:p>
          <a:p>
            <a:endParaRPr lang="en-US" sz="2400" dirty="0"/>
          </a:p>
          <a:p>
            <a:r>
              <a:rPr lang="en-US" sz="2400" dirty="0"/>
              <a:t>The skin below the hair however is dark and acts as a barrier against ultra-violet rays from the sun so they do not get sunburnt!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3" y="4202480"/>
            <a:ext cx="2090186" cy="251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8" y="4829578"/>
            <a:ext cx="5177307" cy="18887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3510" y="118875"/>
            <a:ext cx="4984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The Natural World - 2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7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022" y="1669823"/>
            <a:ext cx="114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Dugongs are large marine mammals that are found in tropical and near-tropical seas around the world.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244" y="5913429"/>
            <a:ext cx="11320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Gulf hosts an estimated population of 5,000 dugongs, the second largest in the world next to Australia.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7" y="2745518"/>
            <a:ext cx="4429528" cy="2926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5852" y="963460"/>
            <a:ext cx="777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Next there was a UAE creature in the seas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09" y="2745518"/>
            <a:ext cx="4765183" cy="2923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3151" y="162051"/>
            <a:ext cx="585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The Natural World - 3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48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324</TotalTime>
  <Words>606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Celestial</vt:lpstr>
      <vt:lpstr>Social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</dc:title>
  <dc:creator>Nicola Al Marzouqi</dc:creator>
  <cp:lastModifiedBy>Nicola Al Marzouqi</cp:lastModifiedBy>
  <cp:revision>16</cp:revision>
  <dcterms:created xsi:type="dcterms:W3CDTF">2016-03-12T12:24:00Z</dcterms:created>
  <dcterms:modified xsi:type="dcterms:W3CDTF">2016-03-12T17:48:28Z</dcterms:modified>
</cp:coreProperties>
</file>